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8" r:id="rId4"/>
    <p:sldId id="289" r:id="rId5"/>
    <p:sldId id="272" r:id="rId6"/>
    <p:sldId id="268" r:id="rId7"/>
    <p:sldId id="258" r:id="rId8"/>
    <p:sldId id="259" r:id="rId9"/>
    <p:sldId id="264" r:id="rId10"/>
    <p:sldId id="262" r:id="rId11"/>
    <p:sldId id="274" r:id="rId12"/>
    <p:sldId id="282" r:id="rId13"/>
    <p:sldId id="283" r:id="rId14"/>
    <p:sldId id="285" r:id="rId15"/>
    <p:sldId id="287" r:id="rId16"/>
    <p:sldId id="267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4F6FA"/>
    <a:srgbClr val="4C26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88CE3-A605-4BE7-9FA8-0D8C0D827171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80EA65-51C7-4AA9-A222-506BE1151E05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будущего лицеиста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A6F27D-DA1A-4A1B-9B56-A21B4E2C2179}" type="parTrans" cxnId="{9721B58A-FD00-43C7-9E5B-DDCFD016B498}">
      <dgm:prSet/>
      <dgm:spPr/>
      <dgm:t>
        <a:bodyPr/>
        <a:lstStyle/>
        <a:p>
          <a:pPr algn="ctr"/>
          <a:endParaRPr lang="ru-RU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95A28B-B24A-41FA-B880-9C5201697CEC}" type="sibTrans" cxnId="{9721B58A-FD00-43C7-9E5B-DDCFD016B498}">
      <dgm:prSet custT="1"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99D01D-E0F7-4DBE-BA6B-FEFD4B13943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Система спецкурсов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84B69F-9F1E-4C15-9FA5-B5F3F0A1DA74}" type="parTrans" cxnId="{BDAFF14B-07F4-4799-8873-CB458A907BDA}">
      <dgm:prSet/>
      <dgm:spPr/>
      <dgm:t>
        <a:bodyPr/>
        <a:lstStyle/>
        <a:p>
          <a:pPr algn="ctr"/>
          <a:endParaRPr lang="ru-RU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4E0E5D-FF4A-40FA-8622-300FEA699E87}" type="sibTrans" cxnId="{BDAFF14B-07F4-4799-8873-CB458A907BDA}">
      <dgm:prSet custT="1"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30A1F9-E08F-4F40-B242-EFD9DCAD9D0C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абитуриента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F8D4678-8A17-4F59-91D5-3F25C4D11B6A}" type="parTrans" cxnId="{0C6E59FE-75D2-4CD0-B514-D5916C7E128F}">
      <dgm:prSet/>
      <dgm:spPr/>
      <dgm:t>
        <a:bodyPr/>
        <a:lstStyle/>
        <a:p>
          <a:pPr algn="ctr"/>
          <a:endParaRPr lang="ru-RU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0077D8-6BC8-4CF1-9EF8-14F02551DDF4}" type="sibTrans" cxnId="{0C6E59FE-75D2-4CD0-B514-D5916C7E128F}">
      <dgm:prSet/>
      <dgm:spPr/>
      <dgm:t>
        <a:bodyPr/>
        <a:lstStyle/>
        <a:p>
          <a:pPr algn="ctr"/>
          <a:endParaRPr lang="ru-RU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F718CCC-E014-4A17-95ED-05F1EF6CEDA4}" type="pres">
      <dgm:prSet presAssocID="{91988CE3-A605-4BE7-9FA8-0D8C0D8271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620F1-6705-402D-A07D-3235D1AEFA66}" type="pres">
      <dgm:prSet presAssocID="{91988CE3-A605-4BE7-9FA8-0D8C0D827171}" presName="dummyMaxCanvas" presStyleCnt="0">
        <dgm:presLayoutVars/>
      </dgm:prSet>
      <dgm:spPr/>
    </dgm:pt>
    <dgm:pt modelId="{DF0017C6-BD9A-4A20-84D2-A473FCF29AAB}" type="pres">
      <dgm:prSet presAssocID="{91988CE3-A605-4BE7-9FA8-0D8C0D8271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A666E-C52C-46BD-BED4-D91580761C1D}" type="pres">
      <dgm:prSet presAssocID="{91988CE3-A605-4BE7-9FA8-0D8C0D8271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6A015-2A6C-4D89-AE8D-AE4938946D52}" type="pres">
      <dgm:prSet presAssocID="{91988CE3-A605-4BE7-9FA8-0D8C0D8271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465AF-5B27-4101-ACDF-AB444170D3F7}" type="pres">
      <dgm:prSet presAssocID="{91988CE3-A605-4BE7-9FA8-0D8C0D8271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BD9E-BEA9-4592-A274-F607A3381540}" type="pres">
      <dgm:prSet presAssocID="{91988CE3-A605-4BE7-9FA8-0D8C0D8271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DB8AF-275B-44DF-A758-AD91A2C9193A}" type="pres">
      <dgm:prSet presAssocID="{91988CE3-A605-4BE7-9FA8-0D8C0D8271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2D41-547A-4C17-99B9-724EE78D94D7}" type="pres">
      <dgm:prSet presAssocID="{91988CE3-A605-4BE7-9FA8-0D8C0D8271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674A0-D555-456F-9486-1F935CCE7FEC}" type="pres">
      <dgm:prSet presAssocID="{91988CE3-A605-4BE7-9FA8-0D8C0D8271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FF14B-07F4-4799-8873-CB458A907BDA}" srcId="{91988CE3-A605-4BE7-9FA8-0D8C0D827171}" destId="{BA99D01D-E0F7-4DBE-BA6B-FEFD4B139432}" srcOrd="1" destOrd="0" parTransId="{4F84B69F-9F1E-4C15-9FA5-B5F3F0A1DA74}" sibTransId="{C04E0E5D-FF4A-40FA-8622-300FEA699E87}"/>
    <dgm:cxn modelId="{3514C421-DA12-46A2-95BC-28990FFA05CE}" type="presOf" srcId="{BA99D01D-E0F7-4DBE-BA6B-FEFD4B139432}" destId="{8A3A2D41-547A-4C17-99B9-724EE78D94D7}" srcOrd="1" destOrd="0" presId="urn:microsoft.com/office/officeart/2005/8/layout/vProcess5"/>
    <dgm:cxn modelId="{38BE9D81-61D9-4F0F-94F2-8D792F7BEC9E}" type="presOf" srcId="{6C30A1F9-E08F-4F40-B242-EFD9DCAD9D0C}" destId="{FFD6A015-2A6C-4D89-AE8D-AE4938946D52}" srcOrd="0" destOrd="0" presId="urn:microsoft.com/office/officeart/2005/8/layout/vProcess5"/>
    <dgm:cxn modelId="{8933CD28-D761-432C-9690-06BB31996F43}" type="presOf" srcId="{DF80EA65-51C7-4AA9-A222-506BE1151E05}" destId="{FFADB8AF-275B-44DF-A758-AD91A2C9193A}" srcOrd="1" destOrd="0" presId="urn:microsoft.com/office/officeart/2005/8/layout/vProcess5"/>
    <dgm:cxn modelId="{B2BBA807-C718-4531-8430-6D1AEA5F06AF}" type="presOf" srcId="{91988CE3-A605-4BE7-9FA8-0D8C0D827171}" destId="{5F718CCC-E014-4A17-95ED-05F1EF6CEDA4}" srcOrd="0" destOrd="0" presId="urn:microsoft.com/office/officeart/2005/8/layout/vProcess5"/>
    <dgm:cxn modelId="{7B3F4467-885F-4C73-B2E7-46008CCF29C3}" type="presOf" srcId="{BA99D01D-E0F7-4DBE-BA6B-FEFD4B139432}" destId="{D4FA666E-C52C-46BD-BED4-D91580761C1D}" srcOrd="0" destOrd="0" presId="urn:microsoft.com/office/officeart/2005/8/layout/vProcess5"/>
    <dgm:cxn modelId="{D30F7F7C-C511-4E2B-83E3-329C0E72A531}" type="presOf" srcId="{6C30A1F9-E08F-4F40-B242-EFD9DCAD9D0C}" destId="{819674A0-D555-456F-9486-1F935CCE7FEC}" srcOrd="1" destOrd="0" presId="urn:microsoft.com/office/officeart/2005/8/layout/vProcess5"/>
    <dgm:cxn modelId="{934923A1-3DDD-4BB6-ABEB-205720F07B78}" type="presOf" srcId="{DF80EA65-51C7-4AA9-A222-506BE1151E05}" destId="{DF0017C6-BD9A-4A20-84D2-A473FCF29AAB}" srcOrd="0" destOrd="0" presId="urn:microsoft.com/office/officeart/2005/8/layout/vProcess5"/>
    <dgm:cxn modelId="{07C91924-DC5F-41F2-B898-F732DBF756A1}" type="presOf" srcId="{C04E0E5D-FF4A-40FA-8622-300FEA699E87}" destId="{04C3BD9E-BEA9-4592-A274-F607A3381540}" srcOrd="0" destOrd="0" presId="urn:microsoft.com/office/officeart/2005/8/layout/vProcess5"/>
    <dgm:cxn modelId="{9721B58A-FD00-43C7-9E5B-DDCFD016B498}" srcId="{91988CE3-A605-4BE7-9FA8-0D8C0D827171}" destId="{DF80EA65-51C7-4AA9-A222-506BE1151E05}" srcOrd="0" destOrd="0" parTransId="{05A6F27D-DA1A-4A1B-9B56-A21B4E2C2179}" sibTransId="{7F95A28B-B24A-41FA-B880-9C5201697CEC}"/>
    <dgm:cxn modelId="{0C6E59FE-75D2-4CD0-B514-D5916C7E128F}" srcId="{91988CE3-A605-4BE7-9FA8-0D8C0D827171}" destId="{6C30A1F9-E08F-4F40-B242-EFD9DCAD9D0C}" srcOrd="2" destOrd="0" parTransId="{5F8D4678-8A17-4F59-91D5-3F25C4D11B6A}" sibTransId="{380077D8-6BC8-4CF1-9EF8-14F02551DDF4}"/>
    <dgm:cxn modelId="{4958F53F-E151-45A9-978D-0370E0A8988E}" type="presOf" srcId="{7F95A28B-B24A-41FA-B880-9C5201697CEC}" destId="{26C465AF-5B27-4101-ACDF-AB444170D3F7}" srcOrd="0" destOrd="0" presId="urn:microsoft.com/office/officeart/2005/8/layout/vProcess5"/>
    <dgm:cxn modelId="{1BE10768-8A5D-42EF-8679-B1DC40A2717A}" type="presParOf" srcId="{5F718CCC-E014-4A17-95ED-05F1EF6CEDA4}" destId="{AD7620F1-6705-402D-A07D-3235D1AEFA66}" srcOrd="0" destOrd="0" presId="urn:microsoft.com/office/officeart/2005/8/layout/vProcess5"/>
    <dgm:cxn modelId="{3E6C499F-765D-4D77-8BA6-F5927DA885D0}" type="presParOf" srcId="{5F718CCC-E014-4A17-95ED-05F1EF6CEDA4}" destId="{DF0017C6-BD9A-4A20-84D2-A473FCF29AAB}" srcOrd="1" destOrd="0" presId="urn:microsoft.com/office/officeart/2005/8/layout/vProcess5"/>
    <dgm:cxn modelId="{2FA19B02-EABC-47BE-B125-9DEBFC578FDA}" type="presParOf" srcId="{5F718CCC-E014-4A17-95ED-05F1EF6CEDA4}" destId="{D4FA666E-C52C-46BD-BED4-D91580761C1D}" srcOrd="2" destOrd="0" presId="urn:microsoft.com/office/officeart/2005/8/layout/vProcess5"/>
    <dgm:cxn modelId="{BEEABF08-29B0-44D4-B61E-D0B97D224198}" type="presParOf" srcId="{5F718CCC-E014-4A17-95ED-05F1EF6CEDA4}" destId="{FFD6A015-2A6C-4D89-AE8D-AE4938946D52}" srcOrd="3" destOrd="0" presId="urn:microsoft.com/office/officeart/2005/8/layout/vProcess5"/>
    <dgm:cxn modelId="{86B22096-D666-4767-9E52-8B30A6E4A709}" type="presParOf" srcId="{5F718CCC-E014-4A17-95ED-05F1EF6CEDA4}" destId="{26C465AF-5B27-4101-ACDF-AB444170D3F7}" srcOrd="4" destOrd="0" presId="urn:microsoft.com/office/officeart/2005/8/layout/vProcess5"/>
    <dgm:cxn modelId="{7BBC2493-D2EE-471E-B093-980ED2E73975}" type="presParOf" srcId="{5F718CCC-E014-4A17-95ED-05F1EF6CEDA4}" destId="{04C3BD9E-BEA9-4592-A274-F607A3381540}" srcOrd="5" destOrd="0" presId="urn:microsoft.com/office/officeart/2005/8/layout/vProcess5"/>
    <dgm:cxn modelId="{CB0903C7-CD72-47F8-A266-3C4A694DE1E0}" type="presParOf" srcId="{5F718CCC-E014-4A17-95ED-05F1EF6CEDA4}" destId="{FFADB8AF-275B-44DF-A758-AD91A2C9193A}" srcOrd="6" destOrd="0" presId="urn:microsoft.com/office/officeart/2005/8/layout/vProcess5"/>
    <dgm:cxn modelId="{2597624A-43DB-4096-802E-3D3279CC3484}" type="presParOf" srcId="{5F718CCC-E014-4A17-95ED-05F1EF6CEDA4}" destId="{8A3A2D41-547A-4C17-99B9-724EE78D94D7}" srcOrd="7" destOrd="0" presId="urn:microsoft.com/office/officeart/2005/8/layout/vProcess5"/>
    <dgm:cxn modelId="{50591DE4-85EE-452A-8009-C523F0C4674C}" type="presParOf" srcId="{5F718CCC-E014-4A17-95ED-05F1EF6CEDA4}" destId="{819674A0-D555-456F-9486-1F935CCE7F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017C6-BD9A-4A20-84D2-A473FCF29AAB}">
      <dsp:nvSpPr>
        <dsp:cNvPr id="0" name=""/>
        <dsp:cNvSpPr/>
      </dsp:nvSpPr>
      <dsp:spPr>
        <a:xfrm>
          <a:off x="0" y="0"/>
          <a:ext cx="5293964" cy="108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будущего лицеиста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191702" cy="1080120"/>
      </dsp:txXfrm>
    </dsp:sp>
    <dsp:sp modelId="{D4FA666E-C52C-46BD-BED4-D91580761C1D}">
      <dsp:nvSpPr>
        <dsp:cNvPr id="0" name=""/>
        <dsp:cNvSpPr/>
      </dsp:nvSpPr>
      <dsp:spPr>
        <a:xfrm>
          <a:off x="467114" y="1260139"/>
          <a:ext cx="5293964" cy="108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Система спецкурсов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7114" y="1260139"/>
        <a:ext cx="4124772" cy="1080120"/>
      </dsp:txXfrm>
    </dsp:sp>
    <dsp:sp modelId="{FFD6A015-2A6C-4D89-AE8D-AE4938946D52}">
      <dsp:nvSpPr>
        <dsp:cNvPr id="0" name=""/>
        <dsp:cNvSpPr/>
      </dsp:nvSpPr>
      <dsp:spPr>
        <a:xfrm>
          <a:off x="934229" y="2520279"/>
          <a:ext cx="5293964" cy="108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 абитуриента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34229" y="2520279"/>
        <a:ext cx="4124772" cy="1080120"/>
      </dsp:txXfrm>
    </dsp:sp>
    <dsp:sp modelId="{26C465AF-5B27-4101-ACDF-AB444170D3F7}">
      <dsp:nvSpPr>
        <dsp:cNvPr id="0" name=""/>
        <dsp:cNvSpPr/>
      </dsp:nvSpPr>
      <dsp:spPr>
        <a:xfrm>
          <a:off x="4591886" y="819090"/>
          <a:ext cx="702078" cy="702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91886" y="819090"/>
        <a:ext cx="702078" cy="702078"/>
      </dsp:txXfrm>
    </dsp:sp>
    <dsp:sp modelId="{04C3BD9E-BEA9-4592-A274-F607A3381540}">
      <dsp:nvSpPr>
        <dsp:cNvPr id="0" name=""/>
        <dsp:cNvSpPr/>
      </dsp:nvSpPr>
      <dsp:spPr>
        <a:xfrm>
          <a:off x="5059001" y="2072030"/>
          <a:ext cx="702078" cy="702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59001" y="2072030"/>
        <a:ext cx="702078" cy="70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FD41-0B4F-410B-AD2B-E72ECD8EA62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DA3A-7C5C-4158-8E1E-103BE04BD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0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245C37FA-6B2D-4A91-A6C9-A12EA7FA2A0B}" type="slidenum">
              <a:rPr 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2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073E-DB56-4126-91D8-41D77F45B2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34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073E-DB56-4126-91D8-41D77F45B2F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90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245C37FA-6B2D-4A91-A6C9-A12EA7FA2A0B}" type="slidenum">
              <a:rPr 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62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245C37FA-6B2D-4A91-A6C9-A12EA7FA2A0B}" type="slidenum">
              <a:rPr 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34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37DF8ECA-22E5-4865-A330-B86D561E43B7}" type="slidenum">
              <a:rPr 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5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7875" fontAlgn="base">
              <a:spcBef>
                <a:spcPct val="0"/>
              </a:spcBef>
              <a:spcAft>
                <a:spcPct val="0"/>
              </a:spcAft>
            </a:pPr>
            <a:fld id="{37DF8ECA-22E5-4865-A330-B86D561E43B7}" type="slidenum">
              <a:rPr lang="ru-RU"/>
              <a:pPr defTabSz="77787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3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757-76EF-4F2A-BFA9-E312273132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43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DA3A-7C5C-4158-8E1E-103BE04BD9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3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D401-B684-42FA-95D8-F9B80B07E1F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93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934F-8EB9-46D3-9D51-B1BFBBF243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30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0" t="7083" r="10960" b="12792"/>
          <a:stretch/>
        </p:blipFill>
        <p:spPr bwMode="auto">
          <a:xfrm>
            <a:off x="0" y="7845"/>
            <a:ext cx="9144000" cy="6850155"/>
          </a:xfrm>
          <a:prstGeom prst="rect">
            <a:avLst/>
          </a:prstGeom>
          <a:noFill/>
        </p:spPr>
      </p:pic>
      <p:pic>
        <p:nvPicPr>
          <p:cNvPr id="16" name="Picture 2" descr="C:\Documents and Settings\1\Рабочий стол\Кабинеты\XN7D1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857232"/>
            <a:ext cx="5595977" cy="324585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1142976" y="0"/>
            <a:ext cx="8001024" cy="11539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МУНИЦИПАЛЬНОЕ  ОБЩЕОБРАЗОВАТЕЛЬНОЕ  </a:t>
            </a:r>
            <a:r>
              <a:rPr lang="ru-RU" b="1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УЧРЕЖДЕНИЕ</a:t>
            </a:r>
          </a:p>
          <a:p>
            <a:pPr algn="ctr">
              <a:lnSpc>
                <a:spcPct val="80000"/>
              </a:lnSpc>
              <a:defRPr/>
            </a:pPr>
            <a:endParaRPr lang="ru-RU" b="1" kern="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Baskerville Old Face" pitchFamily="18" charset="0"/>
            </a:endParaRPr>
          </a:p>
          <a:p>
            <a:pPr marL="484632"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11" y="142853"/>
            <a:ext cx="860590" cy="1071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500570"/>
            <a:ext cx="9144000" cy="2086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kern="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ГУМАНИТАРНО-ПЕДАГОГИЧЕСКИЙ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kern="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ЛИЦЕЙ</a:t>
            </a:r>
            <a:endParaRPr lang="ru-RU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87675"/>
            <a:ext cx="1517650" cy="3870325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626350" y="2987675"/>
            <a:ext cx="1517650" cy="387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38"/>
          <p:cNvGrpSpPr>
            <a:grpSpLocks/>
          </p:cNvGrpSpPr>
          <p:nvPr/>
        </p:nvGrpSpPr>
        <p:grpSpPr bwMode="auto">
          <a:xfrm>
            <a:off x="56718" y="908055"/>
            <a:ext cx="8982307" cy="5665235"/>
            <a:chOff x="104" y="935"/>
            <a:chExt cx="5504" cy="3398"/>
          </a:xfrm>
        </p:grpSpPr>
        <p:pic>
          <p:nvPicPr>
            <p:cNvPr id="89" name="Picture 35" descr="кировская медицинская академия"/>
            <p:cNvPicPr>
              <a:picLocks noChangeAspect="1" noChangeArrowheads="1"/>
            </p:cNvPicPr>
            <p:nvPr/>
          </p:nvPicPr>
          <p:blipFill>
            <a:blip r:embed="rId3" cstate="print"/>
            <a:srcRect l="25418" r="17697" b="28125"/>
            <a:stretch>
              <a:fillRect/>
            </a:stretch>
          </p:blipFill>
          <p:spPr bwMode="auto">
            <a:xfrm rot="5400000">
              <a:off x="4605" y="798"/>
              <a:ext cx="749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6" descr="СГ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865" y="3460"/>
              <a:ext cx="584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7" descr="Герцен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89" y="1412"/>
              <a:ext cx="722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8" descr="tehnolozka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4870" y="2101"/>
              <a:ext cx="57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9" descr="Мгу"/>
            <p:cNvPicPr>
              <a:picLocks noChangeAspect="1" noChangeArrowheads="1"/>
            </p:cNvPicPr>
            <p:nvPr/>
          </p:nvPicPr>
          <p:blipFill>
            <a:blip r:embed="rId7" cstate="print"/>
            <a:srcRect t="14267" r="6044" b="10112"/>
            <a:stretch>
              <a:fillRect/>
            </a:stretch>
          </p:blipFill>
          <p:spPr bwMode="auto">
            <a:xfrm rot="5400000">
              <a:off x="2584" y="1110"/>
              <a:ext cx="73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0"/>
            <p:cNvPicPr>
              <a:picLocks noChangeAspect="1" noChangeArrowheads="1"/>
            </p:cNvPicPr>
            <p:nvPr/>
          </p:nvPicPr>
          <p:blipFill>
            <a:blip r:embed="rId8" cstate="print">
              <a:lum bright="12000"/>
            </a:blip>
            <a:srcRect l="27950" r="8624" b="8003"/>
            <a:stretch>
              <a:fillRect/>
            </a:stretch>
          </p:blipFill>
          <p:spPr bwMode="auto">
            <a:xfrm rot="5400000">
              <a:off x="3110" y="3433"/>
              <a:ext cx="501" cy="66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4222" y="3965"/>
              <a:ext cx="883" cy="3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Сыктывкарский государственный университет</a:t>
              </a:r>
              <a:endParaRPr lang="ru-RU" sz="1000" dirty="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3651" y="1570"/>
              <a:ext cx="1124" cy="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000000"/>
                  </a:solidFill>
                  <a:latin typeface="Rockwell Extra Bold" pitchFamily="18" charset="0"/>
                </a:rPr>
                <a:t>Кировская государственная медицинская академия</a:t>
              </a:r>
              <a:endParaRPr lang="ru-RU" sz="100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3941" y="2753"/>
              <a:ext cx="1164" cy="5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Санкт-Петербургский государственный химико-технологический институт (технический университет)</a:t>
              </a:r>
              <a:endParaRPr lang="ru-RU" sz="1000" dirty="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104" y="2152"/>
              <a:ext cx="1394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Российский государственный педагогический университет 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им. А.И. Герцена</a:t>
              </a:r>
              <a:endParaRPr lang="ru-RU" sz="1000" dirty="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  <p:pic>
          <p:nvPicPr>
            <p:cNvPr id="86" name="Picture 31" descr="РГУНГ 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393" y="3229"/>
              <a:ext cx="5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654" y="3165"/>
              <a:ext cx="1230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Российский государственный университет нефти и газа им. И.М. Губкина</a:t>
              </a:r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1739" y="1650"/>
              <a:ext cx="1085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Московский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государственный университет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им. М.В. Ломоносова</a:t>
              </a:r>
              <a:endParaRPr lang="ru-RU" sz="1000" dirty="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2044" y="3813"/>
              <a:ext cx="1125" cy="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 err="1">
                  <a:solidFill>
                    <a:srgbClr val="000000"/>
                  </a:solidFill>
                  <a:latin typeface="Rockwell Extra Bold" pitchFamily="18" charset="0"/>
                </a:rPr>
                <a:t>Ухтинский</a:t>
              </a:r>
              <a:r>
                <a:rPr lang="ru-RU" sz="1000" b="1" dirty="0">
                  <a:solidFill>
                    <a:srgbClr val="000000"/>
                  </a:solidFill>
                  <a:latin typeface="Rockwell Extra Bold" pitchFamily="18" charset="0"/>
                </a:rPr>
                <a:t> государственный технический университет</a:t>
              </a:r>
              <a:endParaRPr lang="ru-RU" sz="1000" dirty="0">
                <a:solidFill>
                  <a:srgbClr val="0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90" name="Group 37"/>
          <p:cNvGrpSpPr>
            <a:grpSpLocks/>
          </p:cNvGrpSpPr>
          <p:nvPr/>
        </p:nvGrpSpPr>
        <p:grpSpPr bwMode="auto">
          <a:xfrm>
            <a:off x="1841793" y="2547954"/>
            <a:ext cx="5467062" cy="3278187"/>
            <a:chOff x="1140" y="1888"/>
            <a:chExt cx="3350" cy="2065"/>
          </a:xfrm>
        </p:grpSpPr>
        <p:sp>
          <p:nvSpPr>
            <p:cNvPr id="91" name="Line 7"/>
            <p:cNvSpPr>
              <a:spLocks noChangeShapeType="1"/>
            </p:cNvSpPr>
            <p:nvPr/>
          </p:nvSpPr>
          <p:spPr bwMode="auto">
            <a:xfrm flipH="1">
              <a:off x="1140" y="2886"/>
              <a:ext cx="1332" cy="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3558" y="2838"/>
              <a:ext cx="325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 flipH="1" flipV="1">
              <a:off x="2473" y="2047"/>
              <a:ext cx="85" cy="5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 flipV="1">
              <a:off x="3201" y="1888"/>
              <a:ext cx="858" cy="7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Line 11"/>
            <p:cNvSpPr>
              <a:spLocks noChangeShapeType="1"/>
            </p:cNvSpPr>
            <p:nvPr/>
          </p:nvSpPr>
          <p:spPr bwMode="auto">
            <a:xfrm flipH="1" flipV="1">
              <a:off x="1476" y="2393"/>
              <a:ext cx="1223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12"/>
            <p:cNvSpPr>
              <a:spLocks noChangeShapeType="1"/>
            </p:cNvSpPr>
            <p:nvPr/>
          </p:nvSpPr>
          <p:spPr bwMode="auto">
            <a:xfrm flipH="1">
              <a:off x="2558" y="2909"/>
              <a:ext cx="281" cy="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>
              <a:off x="3081" y="2699"/>
              <a:ext cx="1409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0" name="Group 36"/>
            <p:cNvGrpSpPr>
              <a:grpSpLocks/>
            </p:cNvGrpSpPr>
            <p:nvPr/>
          </p:nvGrpSpPr>
          <p:grpSpPr bwMode="auto">
            <a:xfrm>
              <a:off x="1791" y="2614"/>
              <a:ext cx="1770" cy="698"/>
              <a:chOff x="1791" y="1910"/>
              <a:chExt cx="1770" cy="698"/>
            </a:xfrm>
          </p:grpSpPr>
          <p:pic>
            <p:nvPicPr>
              <p:cNvPr id="101" name="Picture 3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5400000">
                <a:off x="2580" y="1626"/>
                <a:ext cx="698" cy="1265"/>
              </a:xfrm>
              <a:prstGeom prst="rect">
                <a:avLst/>
              </a:prstGeom>
              <a:noFill/>
              <a:ln w="76200" cmpd="tri">
                <a:noFill/>
                <a:miter lim="800000"/>
                <a:headEnd/>
                <a:tailEnd/>
              </a:ln>
            </p:spPr>
          </p:pic>
          <p:sp>
            <p:nvSpPr>
              <p:cNvPr id="102" name="Oval 29"/>
              <p:cNvSpPr>
                <a:spLocks noChangeArrowheads="1"/>
              </p:cNvSpPr>
              <p:nvPr/>
            </p:nvSpPr>
            <p:spPr bwMode="auto">
              <a:xfrm rot="-1353052">
                <a:off x="1791" y="1933"/>
                <a:ext cx="1406" cy="2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 b="1">
                    <a:solidFill>
                      <a:srgbClr val="000000"/>
                    </a:solidFill>
                    <a:latin typeface="Rockwell Extra Bold" pitchFamily="18" charset="0"/>
                  </a:rPr>
                  <a:t>МОУ</a:t>
                </a:r>
                <a:r>
                  <a:rPr lang="ru-RU" sz="1600" b="1">
                    <a:solidFill>
                      <a:srgbClr val="000000"/>
                    </a:solidFill>
                  </a:rPr>
                  <a:t> </a:t>
                </a:r>
                <a:r>
                  <a:rPr lang="ru-RU" sz="1600" b="1">
                    <a:solidFill>
                      <a:srgbClr val="000000"/>
                    </a:solidFill>
                    <a:latin typeface="Rockwell Extra Bold" pitchFamily="18" charset="0"/>
                  </a:rPr>
                  <a:t>«ГПЛ»</a:t>
                </a:r>
                <a:endParaRPr lang="ru-RU" b="1">
                  <a:solidFill>
                    <a:srgbClr val="000000"/>
                  </a:solidFill>
                  <a:latin typeface="Rockwell Extra Bold" pitchFamily="18" charset="0"/>
                </a:endParaRPr>
              </a:p>
            </p:txBody>
          </p:sp>
        </p:grpSp>
      </p:grp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-71470" y="285728"/>
            <a:ext cx="9215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СОТРУДНИЧЕСТВО С ВУЗАМИ</a:t>
            </a:r>
            <a:endParaRPr lang="ru-RU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/>
          <p:nvPr/>
        </p:nvGrpSpPr>
        <p:grpSpPr>
          <a:xfrm>
            <a:off x="-85859" y="1285860"/>
            <a:ext cx="3953663" cy="5429288"/>
            <a:chOff x="-93014" y="1285860"/>
            <a:chExt cx="4283135" cy="5429288"/>
          </a:xfrm>
        </p:grpSpPr>
        <p:cxnSp>
          <p:nvCxnSpPr>
            <p:cNvPr id="22" name="Прямая со стрелкой 21"/>
            <p:cNvCxnSpPr/>
            <p:nvPr/>
          </p:nvCxnSpPr>
          <p:spPr>
            <a:xfrm rot="5400000" flipH="1" flipV="1">
              <a:off x="1849100" y="5531974"/>
              <a:ext cx="349884" cy="1588"/>
            </a:xfrm>
            <a:prstGeom prst="straightConnector1">
              <a:avLst/>
            </a:prstGeom>
            <a:ln>
              <a:headEnd type="stealth"/>
              <a:tailEnd type="stealt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6200000" flipV="1">
              <a:off x="595282" y="4857760"/>
              <a:ext cx="857256" cy="714380"/>
            </a:xfrm>
            <a:prstGeom prst="straightConnector1">
              <a:avLst/>
            </a:prstGeom>
            <a:ln>
              <a:headEnd type="stealth"/>
              <a:tailEnd type="stealt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59827" y="4964917"/>
              <a:ext cx="857256" cy="500066"/>
            </a:xfrm>
            <a:prstGeom prst="straightConnector1">
              <a:avLst/>
            </a:prstGeom>
            <a:ln>
              <a:headEnd type="stealth"/>
              <a:tailEnd type="stealt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16200000" flipV="1">
              <a:off x="666720" y="4643446"/>
              <a:ext cx="2071702" cy="71438"/>
            </a:xfrm>
            <a:prstGeom prst="straightConnector1">
              <a:avLst/>
            </a:prstGeom>
            <a:ln>
              <a:headEnd type="stealth"/>
              <a:tailEnd type="stealt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V="1">
              <a:off x="702439" y="3964785"/>
              <a:ext cx="3429024" cy="71438"/>
            </a:xfrm>
            <a:prstGeom prst="straightConnector1">
              <a:avLst/>
            </a:prstGeom>
            <a:ln>
              <a:headEnd type="stealth"/>
              <a:tailEnd type="stealth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Блок-схема: типовой процесс 5"/>
            <p:cNvSpPr/>
            <p:nvPr/>
          </p:nvSpPr>
          <p:spPr>
            <a:xfrm>
              <a:off x="952472" y="5779148"/>
              <a:ext cx="2143140" cy="936000"/>
            </a:xfrm>
            <a:prstGeom prst="flowChartPredefinedProcess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44450" prstMaterial="softEdg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itchFamily="18" charset="0"/>
                </a:rPr>
                <a:t>ВНЕШНЕЕ ПРОСТРАНСТВО ПОВЫШЕНИЯ КВАЛИФИКАЦИИ</a:t>
              </a:r>
              <a:endParaRPr lang="ru-RU" sz="2800" dirty="0">
                <a:latin typeface="Bookman Old Style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20084162">
              <a:off x="-93014" y="3840553"/>
              <a:ext cx="1785950" cy="857256"/>
            </a:xfrm>
            <a:prstGeom prst="ellipse">
              <a:avLst/>
            </a:prstGeom>
            <a:ln>
              <a:solidFill>
                <a:srgbClr val="FFABAB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Bookman Old Style" pitchFamily="18" charset="0"/>
                </a:rPr>
                <a:t>ПУБЛИКАЦИИ</a:t>
              </a:r>
              <a:endParaRPr lang="ru-RU" sz="105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63495">
              <a:off x="2404171" y="3864110"/>
              <a:ext cx="1785950" cy="857256"/>
            </a:xfrm>
            <a:prstGeom prst="ellipse">
              <a:avLst/>
            </a:prstGeom>
            <a:ln>
              <a:solidFill>
                <a:srgbClr val="FFABAB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Bookman Old Style" pitchFamily="18" charset="0"/>
                </a:rPr>
                <a:t>ТВОРЧЕСКИЕ ОТЧЕТЫ НА ГМО</a:t>
              </a:r>
              <a:endParaRPr lang="ru-RU" sz="105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95282" y="2571744"/>
              <a:ext cx="2786082" cy="1000132"/>
            </a:xfrm>
            <a:prstGeom prst="ellipse">
              <a:avLst/>
            </a:prstGeom>
            <a:ln>
              <a:solidFill>
                <a:srgbClr val="FFABAB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Bookman Old Style" pitchFamily="18" charset="0"/>
                </a:rPr>
                <a:t>НАУЧНО-ПРАКТИЧЕСКИЕ СЕМИНАРЫ И КОНФЕРЕНЦИИ</a:t>
              </a:r>
              <a:endParaRPr lang="ru-RU" sz="105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52472" y="4500570"/>
              <a:ext cx="2095480" cy="857256"/>
            </a:xfrm>
            <a:prstGeom prst="ellipse">
              <a:avLst/>
            </a:prstGeom>
            <a:ln>
              <a:solidFill>
                <a:srgbClr val="FFABAB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Bookman Old Style" pitchFamily="18" charset="0"/>
                </a:rPr>
                <a:t>СОТРУДНИЧЕСТВО С ВУЗАМИ</a:t>
              </a:r>
              <a:endParaRPr lang="ru-RU" sz="105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23844" y="1285860"/>
              <a:ext cx="2857520" cy="1000132"/>
            </a:xfrm>
            <a:prstGeom prst="ellipse">
              <a:avLst/>
            </a:prstGeom>
            <a:ln>
              <a:solidFill>
                <a:srgbClr val="FFABAB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Bookman Old Style" pitchFamily="18" charset="0"/>
                </a:rPr>
                <a:t>МЕТОДИЧЕСКАЯ УЧЕБА НА КУРСАХ ПОВЫШЕНИЯ КВАЛИФИКАЦИИ</a:t>
              </a:r>
              <a:endParaRPr lang="ru-RU" sz="11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1016598" y="3896083"/>
            <a:ext cx="5857892" cy="65943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"/>
            <a:ext cx="9144000" cy="94046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4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ПОВЫШЕНИЯ КВАЛИФИКАЦИИ ПЕДАГОГИЧЕСКИХ КАДРОВ В МОУ «ГПЛ»</a:t>
            </a:r>
            <a:endParaRPr lang="ru-RU" sz="2800" b="1" spc="43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" name="Группа 48"/>
          <p:cNvGrpSpPr/>
          <p:nvPr/>
        </p:nvGrpSpPr>
        <p:grpSpPr>
          <a:xfrm>
            <a:off x="3978516" y="1000109"/>
            <a:ext cx="5165485" cy="5756636"/>
            <a:chOff x="3978516" y="1000109"/>
            <a:chExt cx="5165485" cy="5756636"/>
          </a:xfrm>
        </p:grpSpPr>
        <p:grpSp>
          <p:nvGrpSpPr>
            <p:cNvPr id="5" name="Группа 46"/>
            <p:cNvGrpSpPr/>
            <p:nvPr/>
          </p:nvGrpSpPr>
          <p:grpSpPr>
            <a:xfrm>
              <a:off x="3978516" y="1000109"/>
              <a:ext cx="5165485" cy="5756636"/>
              <a:chOff x="4310058" y="1000108"/>
              <a:chExt cx="5595942" cy="5756636"/>
            </a:xfrm>
          </p:grpSpPr>
          <p:cxnSp>
            <p:nvCxnSpPr>
              <p:cNvPr id="46" name="Прямая со стрелкой 45"/>
              <p:cNvCxnSpPr/>
              <p:nvPr/>
            </p:nvCxnSpPr>
            <p:spPr>
              <a:xfrm rot="5400000">
                <a:off x="4524372" y="4000504"/>
                <a:ext cx="4071966" cy="71438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/>
              <p:nvPr/>
            </p:nvCxnSpPr>
            <p:spPr>
              <a:xfrm rot="16200000" flipH="1">
                <a:off x="5419049" y="3895049"/>
                <a:ext cx="4068562" cy="285752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/>
              <p:nvPr/>
            </p:nvCxnSpPr>
            <p:spPr>
              <a:xfrm rot="5400000">
                <a:off x="4257198" y="2936240"/>
                <a:ext cx="3132000" cy="1260000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 rot="16200000" flipH="1">
                <a:off x="6774669" y="2750339"/>
                <a:ext cx="3071834" cy="1571636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rot="10800000" flipV="1">
                <a:off x="5238752" y="1428736"/>
                <a:ext cx="428628" cy="357190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8382024" y="1357298"/>
                <a:ext cx="571504" cy="360000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rot="10800000" flipV="1">
                <a:off x="5024438" y="2000240"/>
                <a:ext cx="1000132" cy="714380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/>
              <p:nvPr/>
            </p:nvCxnSpPr>
            <p:spPr>
              <a:xfrm>
                <a:off x="8024834" y="2000240"/>
                <a:ext cx="1000132" cy="642942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 rot="16200000" flipH="1">
                <a:off x="6126950" y="2602686"/>
                <a:ext cx="1224000" cy="0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Блок-схема: типовой процесс 6"/>
              <p:cNvSpPr/>
              <p:nvPr/>
            </p:nvSpPr>
            <p:spPr>
              <a:xfrm>
                <a:off x="5738818" y="1000108"/>
                <a:ext cx="2571768" cy="928694"/>
              </a:xfrm>
              <a:prstGeom prst="flowChartPredefinedProcess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hilly" dir="t"/>
              </a:scene3d>
              <a:sp3d contourW="44450" prstMaterial="softEdg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ВНУТРИЛИЦЕЙСКОЕ ПРОСТРАНСТВО ПОВЫШЕНИЯ КВАЛИФИКАЦИИ</a:t>
                </a:r>
                <a:endParaRPr lang="ru-RU" sz="1200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4381496" y="1857364"/>
                <a:ext cx="1500198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АТТЕСТАЦИЯ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524504" y="2214554"/>
                <a:ext cx="3071834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ИЗУЧЕНИЕ НОРМАТИВНО-ПРАВОВОЙ ДОКУМЕНТАЦИИ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310058" y="2714620"/>
                <a:ext cx="1785950" cy="79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ВЫСТУПЛЕНИЯ НА ПЕДСОВЕТАХ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8239148" y="1785926"/>
                <a:ext cx="1571636" cy="64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ПРЕДМЕТНЫЕ НЕДЕЛИ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8048612" y="2714620"/>
                <a:ext cx="1857388" cy="79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МЕТОДИЧЕСКИЕ ЧТЕНИЯ «ИННОВАЦИИ»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4738686" y="6000744"/>
                <a:ext cx="2238356" cy="75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ПОРТФОЛИО УЧИТЕЛЯ, ОБОБЩЕНИЕ ОПЫТА РАБОТЫ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700946" y="5143512"/>
                <a:ext cx="2205054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НАСТАВНИЧЕСТВО /руководство педпрактикой/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524504" y="3214686"/>
                <a:ext cx="3071834" cy="7858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ПОСТОЯННО ДЕЙСТВУЮЩИЙ СЕМИНАР «СОВРЕМЕННЫЕ ОБРАЗОВА-ТЕЛЬНЫЕ ТЕХНОЛОГИИ»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372751" y="5143511"/>
                <a:ext cx="2166918" cy="7277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РАБОТА НА КАФЕДРАХ, В ТВОРЧЕСКИХ ГРУППАХ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7239016" y="6000744"/>
                <a:ext cx="2309794" cy="75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МАТЕРИАЛЬНО-ТЕХНИЧЕСКАЯ И МЕТОДИЧЕСКАЯ БАЗА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4953000" y="4214818"/>
                <a:ext cx="42862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ABA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СИСТЕМА ОТКРЫТЫХ МЕРОПРИЯТИЙ:</a:t>
                </a:r>
              </a:p>
              <a:p>
                <a:pPr marL="361950">
                  <a:buFont typeface="Wingdings" pitchFamily="2" charset="2"/>
                  <a:buChar char="v"/>
                </a:pPr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открытые уроки, мастер-класс</a:t>
                </a:r>
              </a:p>
              <a:p>
                <a:pPr marL="361950">
                  <a:buFont typeface="Wingdings" pitchFamily="2" charset="2"/>
                  <a:buChar char="v"/>
                </a:pPr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круглые столы</a:t>
                </a:r>
              </a:p>
              <a:p>
                <a:pPr marL="361950">
                  <a:buFont typeface="Wingdings" pitchFamily="2" charset="2"/>
                  <a:buChar char="v"/>
                </a:pPr>
                <a:r>
                  <a:rPr lang="ru-RU" sz="1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предметные семинары</a:t>
                </a:r>
                <a:endParaRPr lang="ru-RU" sz="1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  <p:cxnSp>
            <p:nvCxnSpPr>
              <p:cNvPr id="63" name="Прямая со стрелкой 62"/>
              <p:cNvCxnSpPr/>
              <p:nvPr/>
            </p:nvCxnSpPr>
            <p:spPr>
              <a:xfrm rot="5400000">
                <a:off x="6775463" y="2107397"/>
                <a:ext cx="356396" cy="794"/>
              </a:xfrm>
              <a:prstGeom prst="straightConnector1">
                <a:avLst/>
              </a:prstGeom>
              <a:ln>
                <a:headEnd type="stealth" w="med" len="med"/>
                <a:tailEnd type="stealth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Прямая со стрелкой 66"/>
            <p:cNvCxnSpPr/>
            <p:nvPr/>
          </p:nvCxnSpPr>
          <p:spPr>
            <a:xfrm rot="5400000">
              <a:off x="6239803" y="4107722"/>
              <a:ext cx="357191" cy="1466"/>
            </a:xfrm>
            <a:prstGeom prst="straightConnector1">
              <a:avLst/>
            </a:prstGeom>
            <a:ln>
              <a:headEnd type="stealth" w="med" len="med"/>
              <a:tailEnd type="stealth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04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836" y="1909037"/>
            <a:ext cx="2700798" cy="2027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6045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ДОПОЛНИТЕЛЬНОГО ОБРАЗОВАНИЯ</a:t>
            </a:r>
            <a:endParaRPr lang="ru-RU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3528" y="1678204"/>
            <a:ext cx="7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spc="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82903127"/>
              </p:ext>
            </p:extLst>
          </p:nvPr>
        </p:nvGraphicFramePr>
        <p:xfrm>
          <a:off x="107504" y="2708920"/>
          <a:ext cx="622819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208767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ПРИЗЕРЫ </a:t>
            </a:r>
            <a:r>
              <a:rPr lang="ru-RU" sz="3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5085184"/>
            <a:ext cx="1714512" cy="13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0796784"/>
              </p:ext>
            </p:extLst>
          </p:nvPr>
        </p:nvGraphicFramePr>
        <p:xfrm>
          <a:off x="107504" y="1195376"/>
          <a:ext cx="8974745" cy="38630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10249"/>
                <a:gridCol w="1512168"/>
                <a:gridCol w="1512168"/>
                <a:gridCol w="1440160"/>
              </a:tblGrid>
              <a:tr h="2431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2012-2013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2013-2014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2014-2015</a:t>
                      </a:r>
                    </a:p>
                  </a:txBody>
                  <a:tcPr marL="68580" marR="68580" marT="0" marB="0"/>
                </a:tc>
              </a:tr>
              <a:tr h="16227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90675" algn="l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1.Городские предметные олимпиады:</a:t>
                      </a:r>
                    </a:p>
                    <a:p>
                      <a:pPr marL="0" indent="-27432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количество олимпиад, в которых  приняли участие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количество участников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количество призеров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19+1краевед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57+4 краевед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19+1краевед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42+2 краевед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19+1краевед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192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50+5краевед</a:t>
                      </a:r>
                    </a:p>
                  </a:txBody>
                  <a:tcPr marL="68580" marR="68580" marT="0" marB="0"/>
                </a:tc>
              </a:tr>
              <a:tr h="16227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2. Республиканские предметные олимпиады:</a:t>
                      </a:r>
                    </a:p>
                    <a:p>
                      <a:pPr marL="0" indent="-27432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количество олимпиад, в которых  приняли участие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количество участников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количество призеров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9+2краевед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9+6 краевед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ИНФОРМАЦИОННО – МЕТОДИЧЕСКИЙ ЦЕНТР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" name="Picture 4" descr="E:\Картинки\Кабинеты\XN7D3342.jpg"/>
          <p:cNvPicPr>
            <a:picLocks noChangeAspect="1" noChangeArrowheads="1"/>
          </p:cNvPicPr>
          <p:nvPr/>
        </p:nvPicPr>
        <p:blipFill>
          <a:blip r:embed="rId3" cstate="print"/>
          <a:srcRect t="5636"/>
          <a:stretch>
            <a:fillRect/>
          </a:stretch>
        </p:blipFill>
        <p:spPr bwMode="auto">
          <a:xfrm>
            <a:off x="571472" y="428604"/>
            <a:ext cx="346422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КАБИНЕТ ФИЗИКИ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" descr="J:\Конкурс Лучший школьный дизайн 2007- 2008\кабинет физики\XN7D3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570711" cy="2578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143248"/>
            <a:ext cx="6643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КОНФЕРЕНЦ-ЗАЛ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9" name="Picture 2" descr="J:\Конкурс Лучший школьный дизайн 2007- 2008\конференц-зал\XN7D3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3548090" cy="236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7861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МЕДИАТЕКА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1" name="Picture 3" descr="E:\Картинки\Кабинеты\XN7D33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14818"/>
            <a:ext cx="3655246" cy="2249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КАБИНЕТ МУЗЫКИ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170" name="Picture 2" descr="J:\Конкурс Лучший школьный дизайн 2007- 2008\кабинет музыки\XN7D3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3253176" cy="234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КАБИНЕТ РИТМИКИ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9" name="Picture 2" descr="J:\Конкурс Лучший школьный дизайн 2007- 2008\кабинет ритмики\XN7D3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42918"/>
            <a:ext cx="3313624" cy="239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571876"/>
            <a:ext cx="3214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МУЗЕЙ ИСТОРИИ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ШКОЛЫ №1 И ЛИЦЕЯ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2" name="Picture 3" descr="J:\Конкурс Лучший школьный дизайн 2007- 2008\Музей истории школы №1 и ГПЛ\XN7D3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571768" cy="1946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71802" y="3357562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КОМНАТА-МУЗЕЙ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А.С. ПУШКИНА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4" name="Picture 2" descr="J:\Конкурс Лучший школьный дизайн 2007- 2008\комната-музей А.С. Пушкина\XN7D33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7" y="4572008"/>
            <a:ext cx="267068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215042" y="3571876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КАБИНЕТ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КРАЕВЕДЕНИЯ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6" name="Picture 2" descr="J:\Конкурс Лучший школьный дизайн 2007- 2008\кабинет краеведения\XN7D3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256"/>
            <a:ext cx="2571766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0" t="7083" r="10960" b="12792"/>
          <a:stretch/>
        </p:blipFill>
        <p:spPr bwMode="auto">
          <a:xfrm>
            <a:off x="0" y="7845"/>
            <a:ext cx="9144000" cy="6850155"/>
          </a:xfrm>
          <a:prstGeom prst="rect">
            <a:avLst/>
          </a:prstGeom>
          <a:noFill/>
        </p:spPr>
      </p:pic>
      <p:pic>
        <p:nvPicPr>
          <p:cNvPr id="16" name="Picture 2" descr="C:\Documents and Settings\1\Рабочий стол\Кабинеты\XN7D1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857232"/>
            <a:ext cx="5595977" cy="324585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1142976" y="0"/>
            <a:ext cx="8001024" cy="11539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МУНИЦИПАЛЬНОЕ  ОБЩЕОБРАЗОВАТЕЛЬНОЕ  </a:t>
            </a:r>
            <a:r>
              <a:rPr lang="ru-RU" b="1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УЧРЕЖДЕНИЕ</a:t>
            </a:r>
          </a:p>
          <a:p>
            <a:pPr algn="ctr">
              <a:lnSpc>
                <a:spcPct val="80000"/>
              </a:lnSpc>
              <a:defRPr/>
            </a:pPr>
            <a:endParaRPr lang="ru-RU" b="1" kern="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Baskerville Old Face" pitchFamily="18" charset="0"/>
            </a:endParaRPr>
          </a:p>
          <a:p>
            <a:pPr marL="484632"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11" y="142853"/>
            <a:ext cx="860590" cy="1071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500570"/>
            <a:ext cx="9144000" cy="2086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kern="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ГУМАНИТАРНО-ПЕДАГОГИЧЕСКИЙ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kern="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ЛИЦЕЙ</a:t>
            </a:r>
            <a:endParaRPr lang="ru-RU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87675"/>
            <a:ext cx="1517650" cy="3870325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626350" y="2987675"/>
            <a:ext cx="1517650" cy="387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394799"/>
              </p:ext>
            </p:extLst>
          </p:nvPr>
        </p:nvGraphicFramePr>
        <p:xfrm>
          <a:off x="285720" y="785794"/>
          <a:ext cx="8572560" cy="550674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14710"/>
                <a:gridCol w="445949"/>
                <a:gridCol w="4911901"/>
              </a:tblGrid>
              <a:tr h="3515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78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Муниципальное общеобразовательное 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учреждение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1" dirty="0">
                          <a:latin typeface="Bookman Old Style" pitchFamily="18" charset="0"/>
                        </a:rPr>
                        <a:t>«Гуманитарно - педагогический лицей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»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11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Учредитель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Администрация МОГО «Ухта»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Директор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Дудкина Елена Юрьевна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Год основания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1992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г.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Юридический адрес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169300  Республика Коми, город Ухта, </a:t>
                      </a:r>
                      <a:endParaRPr lang="ru-RU" sz="1600" b="1" dirty="0" smtClean="0">
                        <a:latin typeface="Bookman Old Style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ул. </a:t>
                      </a:r>
                      <a:r>
                        <a:rPr lang="ru-RU" sz="1600" b="1" dirty="0" err="1">
                          <a:latin typeface="Bookman Old Style" pitchFamily="18" charset="0"/>
                        </a:rPr>
                        <a:t>Косолапкина</a:t>
                      </a:r>
                      <a:r>
                        <a:rPr lang="ru-RU" sz="1600" b="1" dirty="0">
                          <a:latin typeface="Bookman Old Style" pitchFamily="18" charset="0"/>
                        </a:rPr>
                        <a:t>, д. 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16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Телефон/факс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8-216) </a:t>
                      </a:r>
                      <a:r>
                        <a:rPr lang="ru-RU" sz="1600" b="1" dirty="0">
                          <a:latin typeface="Bookman Old Style" pitchFamily="18" charset="0"/>
                        </a:rPr>
                        <a:t>-74-43-66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Bookman Old Style" pitchFamily="18" charset="0"/>
                        </a:rPr>
                        <a:t>e</a:t>
                      </a:r>
                      <a:r>
                        <a:rPr lang="ru-RU" sz="1600" b="1">
                          <a:latin typeface="Bookman Old Style" pitchFamily="18" charset="0"/>
                        </a:rPr>
                        <a:t>-</a:t>
                      </a:r>
                      <a:r>
                        <a:rPr lang="en-US" sz="1600" b="1">
                          <a:latin typeface="Bookman Old Style" pitchFamily="18" charset="0"/>
                        </a:rPr>
                        <a:t>mail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man Old Style" pitchFamily="18" charset="0"/>
                        </a:rPr>
                        <a:t>gpl_licei@mail.ru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</a:rPr>
                        <a:t>Адрес сайта в Интернете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man Old Style" pitchFamily="18" charset="0"/>
                        </a:rPr>
                        <a:t>www.uhtagpl.ru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19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Режим работы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одна </a:t>
                      </a:r>
                      <a:r>
                        <a:rPr lang="ru-RU" sz="1600" b="1" dirty="0">
                          <a:latin typeface="Bookman Old Style" pitchFamily="18" charset="0"/>
                        </a:rPr>
                        <a:t>смена;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наполняемость </a:t>
                      </a:r>
                      <a:r>
                        <a:rPr lang="ru-RU" sz="1600" b="1" dirty="0">
                          <a:latin typeface="Bookman Old Style" pitchFamily="18" charset="0"/>
                        </a:rPr>
                        <a:t>классов – 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25 ч.;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перемены 10-20 </a:t>
                      </a:r>
                      <a:r>
                        <a:rPr lang="ru-RU" sz="1600" b="1" dirty="0" smtClean="0">
                          <a:latin typeface="Bookman Old Style" pitchFamily="18" charset="0"/>
                        </a:rPr>
                        <a:t>минут;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кадровый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состав – более 80% педагогов имеют </a:t>
                      </a:r>
                      <a:r>
                        <a:rPr lang="en-US" sz="1600" b="1" baseline="0" dirty="0" smtClean="0">
                          <a:latin typeface="Bookman Old Style" pitchFamily="18" charset="0"/>
                        </a:rPr>
                        <a:t>I 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и высшую категории</a:t>
                      </a:r>
                      <a:endParaRPr lang="ru-RU" sz="1600" b="1" dirty="0" smtClean="0">
                        <a:latin typeface="Bookman Old Style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</a:pP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Picture 5" descr="E:\Картинки\Кабинеты\XN7D3345.jpg"/>
          <p:cNvPicPr>
            <a:picLocks noChangeAspect="1" noChangeArrowheads="1"/>
          </p:cNvPicPr>
          <p:nvPr/>
        </p:nvPicPr>
        <p:blipFill>
          <a:blip r:embed="rId3" cstate="print"/>
          <a:srcRect b="15371"/>
          <a:stretch>
            <a:fillRect/>
          </a:stretch>
        </p:blipFill>
        <p:spPr bwMode="auto">
          <a:xfrm>
            <a:off x="285720" y="4714884"/>
            <a:ext cx="3038863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56111" y="4670109"/>
            <a:ext cx="1232542" cy="3143240"/>
          </a:xfrm>
          <a:prstGeom prst="rect">
            <a:avLst/>
          </a:prstGeom>
          <a:noFill/>
        </p:spPr>
      </p:pic>
      <p:pic>
        <p:nvPicPr>
          <p:cNvPr id="15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 flipV="1">
            <a:off x="955349" y="-955349"/>
            <a:ext cx="1232542" cy="314324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Картинки\Кабинеты\XN7D3345.jpg"/>
          <p:cNvPicPr>
            <a:picLocks noChangeAspect="1" noChangeArrowheads="1"/>
          </p:cNvPicPr>
          <p:nvPr/>
        </p:nvPicPr>
        <p:blipFill>
          <a:blip r:embed="rId3" cstate="print"/>
          <a:srcRect b="15371"/>
          <a:stretch>
            <a:fillRect/>
          </a:stretch>
        </p:blipFill>
        <p:spPr bwMode="auto">
          <a:xfrm>
            <a:off x="285720" y="4714884"/>
            <a:ext cx="3038863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78980" y="4690126"/>
            <a:ext cx="1232542" cy="3143240"/>
          </a:xfrm>
          <a:prstGeom prst="rect">
            <a:avLst/>
          </a:prstGeom>
          <a:noFill/>
        </p:spPr>
      </p:pic>
      <p:pic>
        <p:nvPicPr>
          <p:cNvPr id="15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 flipV="1">
            <a:off x="940541" y="-986196"/>
            <a:ext cx="1232542" cy="31432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692695"/>
            <a:ext cx="86787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Победитель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всероссийского конкурса в рамках ПМКО «Лучшая школа</a:t>
            </a: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Лауреат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всероссийского конкурса «Марш парков</a:t>
            </a: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Победитель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республиканского конкурса «Лучшие школы Республики Коми</a:t>
            </a: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Победитель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конкурса ОУ, внедряющих инновационные образовательные </a:t>
            </a: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программы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Победитель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конкурса «</a:t>
            </a:r>
            <a:r>
              <a:rPr lang="ru-RU" b="1" dirty="0" err="1">
                <a:solidFill>
                  <a:schemeClr val="dk1"/>
                </a:solidFill>
                <a:latin typeface="Bookman Old Style" pitchFamily="18" charset="0"/>
              </a:rPr>
              <a:t>Инноватика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 в образовании»  в номинации «Инновации в управлении</a:t>
            </a: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»   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2013 году лицей вошел в число 500 лучших </a:t>
            </a:r>
            <a:r>
              <a:rPr lang="ru-RU" b="1">
                <a:solidFill>
                  <a:schemeClr val="dk1"/>
                </a:solidFill>
                <a:latin typeface="Bookman Old Style" pitchFamily="18" charset="0"/>
              </a:rPr>
              <a:t>школ </a:t>
            </a:r>
            <a:r>
              <a:rPr lang="ru-RU" b="1" smtClean="0">
                <a:solidFill>
                  <a:schemeClr val="dk1"/>
                </a:solidFill>
                <a:latin typeface="Bookman Old Style" pitchFamily="18" charset="0"/>
              </a:rPr>
              <a:t>России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b="1" dirty="0" smtClean="0">
                <a:solidFill>
                  <a:schemeClr val="dk1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2015 году на базе лицея в рамках реализации проекта «Профессия – учитель» открыт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21693901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56111" y="4670109"/>
            <a:ext cx="1232542" cy="3143240"/>
          </a:xfrm>
          <a:prstGeom prst="rect">
            <a:avLst/>
          </a:prstGeom>
          <a:noFill/>
        </p:spPr>
      </p:pic>
      <p:pic>
        <p:nvPicPr>
          <p:cNvPr id="15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955349" y="-955349"/>
            <a:ext cx="1232542" cy="31432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92695"/>
            <a:ext cx="8496944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Начиная с 2012 г. МОУ «ГПЛ» - экспериментальная площадка при академии повышения квалификации  (</a:t>
            </a:r>
            <a:r>
              <a:rPr lang="ru-RU" b="1" dirty="0" err="1">
                <a:solidFill>
                  <a:schemeClr val="dk1"/>
                </a:solidFill>
                <a:latin typeface="Bookman Old Style" pitchFamily="18" charset="0"/>
              </a:rPr>
              <a:t>г.Москва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) по реализации проекта «Методическое обеспечение системной работы с одаренными учащимися в рамках сетевого взаимодействия». Кроме того, в лицее успешно реализуются программы и проекты: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«Лицей – территория здоровья», «Одаренные дети», «Экологическое воспитание учащихся»,   Программа  создания на базе МОУ «ГПЛ» инновационного центра физического  образования   «Школа научного поиска», «Создание оптимальной модели </a:t>
            </a:r>
            <a:r>
              <a:rPr lang="ru-RU" b="1" dirty="0" err="1">
                <a:solidFill>
                  <a:schemeClr val="dk1"/>
                </a:solidFill>
                <a:latin typeface="Bookman Old Style" pitchFamily="18" charset="0"/>
              </a:rPr>
              <a:t>предпрофильной</a:t>
            </a:r>
            <a:r>
              <a:rPr lang="ru-RU" b="1" dirty="0">
                <a:solidFill>
                  <a:schemeClr val="dk1"/>
                </a:solidFill>
                <a:latin typeface="Bookman Old Style" pitchFamily="18" charset="0"/>
              </a:rPr>
              <a:t>  подготовки и профильного обучения в условиях перехода на ФГОС», «Дистанционное обучение как средство развития информационно-образовательной среды», «Учитель – профессия будущего»</a:t>
            </a:r>
          </a:p>
        </p:txBody>
      </p:sp>
      <p:pic>
        <p:nvPicPr>
          <p:cNvPr id="8" name="Picture 1" descr="E:\Картинки\Кабинеты\XN7D3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99706"/>
            <a:ext cx="3528392" cy="176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18278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В ЛИЦЕЕ СЕГОДНЯ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857364"/>
            <a:ext cx="6143668" cy="92869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ОБУЧАЮТСЯ</a:t>
            </a:r>
            <a:r>
              <a:rPr lang="ru-RU" sz="2500" b="1" dirty="0" smtClean="0">
                <a:latin typeface="Bookman Old Style" pitchFamily="18" charset="0"/>
              </a:rPr>
              <a:t> В 23 К/К – 530 ЧЕЛ.</a:t>
            </a:r>
            <a:endParaRPr lang="ru-RU" sz="2500" b="1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3214686"/>
            <a:ext cx="6072230" cy="857256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dirty="0" smtClean="0">
                <a:latin typeface="Bookman Old Style" pitchFamily="18" charset="0"/>
              </a:rPr>
              <a:t>В 5-9 КЛАССАХ – 383 ЧЕЛ.</a:t>
            </a:r>
            <a:endParaRPr lang="ru-RU" sz="25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4572008"/>
            <a:ext cx="5786478" cy="78581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dirty="0" smtClean="0">
                <a:latin typeface="Bookman Old Style" pitchFamily="18" charset="0"/>
              </a:rPr>
              <a:t>В 10-11 КЛАССАХ – 147 ЧЕЛ.</a:t>
            </a:r>
            <a:endParaRPr lang="ru-RU" sz="2500" b="1" dirty="0">
              <a:latin typeface="Bookman Old Style" pitchFamily="18" charset="0"/>
            </a:endParaRPr>
          </a:p>
        </p:txBody>
      </p:sp>
      <p:pic>
        <p:nvPicPr>
          <p:cNvPr id="14337" name="Picture 1" descr="E:\Картинки\картинки образ\картинки мои\за парто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519858"/>
            <a:ext cx="2214546" cy="2065064"/>
          </a:xfrm>
          <a:prstGeom prst="rect">
            <a:avLst/>
          </a:prstGeom>
          <a:noFill/>
        </p:spPr>
      </p:pic>
      <p:pic>
        <p:nvPicPr>
          <p:cNvPr id="14338" name="Picture 2" descr="E:\Картинки\картинки образ\картинки мои\bok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512" y="500042"/>
            <a:ext cx="2162606" cy="1643074"/>
          </a:xfrm>
          <a:prstGeom prst="rect">
            <a:avLst/>
          </a:prstGeom>
          <a:noFill/>
        </p:spPr>
      </p:pic>
      <p:pic>
        <p:nvPicPr>
          <p:cNvPr id="9" name="Picture 4" descr="C:\Documents and Settings\1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00958" y="2500307"/>
            <a:ext cx="1643042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05494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уровень      5-7 классы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Личностное самоутверждение учащихся на основе предоставления возможности выравнивания и повышения уровня знаний.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Выявление и развитие интересов, способностей каждого ученика на основе дифференциации и индивидуализации процесса обучения и воспитания.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уровень     8-9 классы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Воспитание разносторонне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подготовленной личности, способной к самоопределению (на основе формирования ключевых компетенций).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Осуществление   предпрофильной подготовки учащихся: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курсы по выбору;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предпрофильная практика;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профориентационная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работа.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уровень   10 -11 классы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Профильная подготовка учащихся по направлениям лицея: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гуманитарное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экономико-математическое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химико-биологическое</a:t>
            </a:r>
          </a:p>
          <a:p>
            <a:pPr marL="98901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lang="ru-RU" sz="1600" b="1" dirty="0" smtClean="0">
                <a:latin typeface="Bookman Old Style" pitchFamily="18" charset="0"/>
              </a:rPr>
              <a:t>педагогическое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Подго­товка учащихся к сознательному выбору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</a:rPr>
              <a:t> профессии и поступления в вуз по профилю обучения.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360363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творческой, компетентной  личности, способной к самостоятельному исследованию.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0777"/>
            <a:ext cx="887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51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СТРУКТУРА ОБРАЗОВАНИЯ В ЛИЦЕЕ</a:t>
            </a:r>
            <a:endParaRPr kumimoji="0" lang="ru-RU" sz="2800" b="1" i="0" u="none" strike="noStrike" spc="50" normalizeH="0" baseline="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3" name="Picture 3" descr="E:\Картинки\аним картинки\BUTON44C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60" y="411122"/>
            <a:ext cx="381000" cy="285750"/>
          </a:xfrm>
          <a:prstGeom prst="rect">
            <a:avLst/>
          </a:prstGeom>
          <a:noFill/>
        </p:spPr>
      </p:pic>
      <p:pic>
        <p:nvPicPr>
          <p:cNvPr id="15364" name="Picture 4" descr="E:\Картинки\аним картинки\BUTON44C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60" y="4278782"/>
            <a:ext cx="381000" cy="285750"/>
          </a:xfrm>
          <a:prstGeom prst="rect">
            <a:avLst/>
          </a:prstGeom>
          <a:noFill/>
        </p:spPr>
      </p:pic>
      <p:pic>
        <p:nvPicPr>
          <p:cNvPr id="15365" name="Picture 5" descr="E:\Картинки\аним картинки\BUTON44C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54" y="2043736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237624"/>
              </p:ext>
            </p:extLst>
          </p:nvPr>
        </p:nvGraphicFramePr>
        <p:xfrm>
          <a:off x="729044" y="2942874"/>
          <a:ext cx="7786742" cy="228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763"/>
                <a:gridCol w="2883979"/>
              </a:tblGrid>
              <a:tr h="648072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461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Bookman Old Style" pitchFamily="18" charset="0"/>
                        </a:rPr>
                        <a:t>Общая успеваемость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100%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Bookman Old Style" pitchFamily="18" charset="0"/>
                        </a:rPr>
                        <a:t>Качественная успеваемость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65%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141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ГЛАВНЫЕ ПОКАЗАТЕЛИ, </a:t>
            </a:r>
          </a:p>
          <a:p>
            <a:pPr algn="ctr"/>
            <a:r>
              <a:rPr lang="ru-RU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ХАРАКТЕРИЗУЮЩИЕ УЧЕБНОЕ ЗАВЕДЕНИЕ</a:t>
            </a:r>
            <a:endParaRPr lang="ru-RU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30003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1"/>
            <a:ext cx="9144000" cy="81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29987" algn="ctr" defTabSz="779252">
              <a:defRPr/>
            </a:pPr>
            <a:r>
              <a:rPr lang="ru-RU" sz="2400" b="1" spc="4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РЕЗУЛЬТАТЫ ГОСУДАРСТВЕННОЙ </a:t>
            </a:r>
            <a:r>
              <a:rPr lang="ru-RU" sz="2400" b="1" spc="43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(ИТОГОВОЙ) </a:t>
            </a:r>
            <a:r>
              <a:rPr lang="ru-RU" sz="2400" b="1" spc="4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АТТЕСТАЦИИ (ЕГЭ)</a:t>
            </a:r>
            <a:endParaRPr lang="ru-RU" sz="2400" b="1" spc="43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013275"/>
              </p:ext>
            </p:extLst>
          </p:nvPr>
        </p:nvGraphicFramePr>
        <p:xfrm>
          <a:off x="107504" y="817352"/>
          <a:ext cx="7416824" cy="5538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176"/>
                <a:gridCol w="864096"/>
                <a:gridCol w="1008112"/>
                <a:gridCol w="936104"/>
                <a:gridCol w="1080120"/>
                <a:gridCol w="792088"/>
                <a:gridCol w="1152128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Предметы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2012-2013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уч.год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2013-2014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уч.год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2014-2015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уч.год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Сдавали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Средний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Сдавали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Средний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Сдавали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Средний балл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74,55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Математика (П)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Математика (Б)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Информатика и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64,15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55,91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История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50,9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54,15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76,2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Немецкий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3" descr="J:\картинки образ\картинки мои\image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6801" y="428604"/>
            <a:ext cx="93719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6111384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Получили на ЕГЭ 80 и более баллов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выпускников (29,23 %),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получили на ЕГЭ 90 и более баллов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выпускников (13,8%).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" y="285728"/>
            <a:ext cx="9143999" cy="3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4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ПОСТУПЛЕНИЕ В ВУЗЫ</a:t>
            </a:r>
            <a:endParaRPr lang="ru-RU" sz="3100" b="1" spc="43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284666"/>
              </p:ext>
            </p:extLst>
          </p:nvPr>
        </p:nvGraphicFramePr>
        <p:xfrm>
          <a:off x="428596" y="1071546"/>
          <a:ext cx="8049962" cy="1402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83040"/>
                <a:gridCol w="1819253"/>
                <a:gridCol w="3547669"/>
              </a:tblGrid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>
                          <a:latin typeface="Bookman Old Style" pitchFamily="18" charset="0"/>
                        </a:rPr>
                        <a:t>Год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>
                          <a:latin typeface="Bookman Old Style" pitchFamily="18" charset="0"/>
                        </a:rPr>
                        <a:t>% качества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>
                          <a:latin typeface="Bookman Old Style" pitchFamily="18" charset="0"/>
                        </a:rPr>
                        <a:t>ПОСТУПИЛИ В ВУЗЫ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2012-2013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>
                          <a:latin typeface="Bookman Old Style" pitchFamily="18" charset="0"/>
                        </a:rPr>
                        <a:t>56,3</a:t>
                      </a:r>
                      <a:endParaRPr lang="ru-RU" sz="1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99%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2013-2014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>
                          <a:latin typeface="Bookman Old Style" pitchFamily="18" charset="0"/>
                        </a:rPr>
                        <a:t>61,7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>
                          <a:latin typeface="Bookman Old Style" pitchFamily="18" charset="0"/>
                        </a:rPr>
                        <a:t>100%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2014-2015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>
                          <a:latin typeface="Bookman Old Style" pitchFamily="18" charset="0"/>
                        </a:rPr>
                        <a:t>62,4</a:t>
                      </a:r>
                      <a:endParaRPr lang="ru-RU" sz="18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100%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" y="2928934"/>
            <a:ext cx="9144001" cy="663462"/>
          </a:xfrm>
          <a:prstGeom prst="rect">
            <a:avLst/>
          </a:prstGeom>
        </p:spPr>
        <p:txBody>
          <a:bodyPr wrap="square" lIns="77925" tIns="38963" rIns="77925" bIns="3896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ПОСТУПЛЕНИЕ В ВУЗЫ ПО ПРОФИЛЯМ ЛИЦЕЯ </a:t>
            </a:r>
          </a:p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(% ОТ ОБЩЕГО КОЛИЧЕСТВА ВЫПУСКНИКОВ ПРОФИЛЯ)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7860327"/>
              </p:ext>
            </p:extLst>
          </p:nvPr>
        </p:nvGraphicFramePr>
        <p:xfrm>
          <a:off x="500034" y="3929066"/>
          <a:ext cx="8045019" cy="2047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29024"/>
                <a:gridCol w="1538665"/>
                <a:gridCol w="1538665"/>
                <a:gridCol w="1538665"/>
              </a:tblGrid>
              <a:tr h="332854">
                <a:tc>
                  <a:txBody>
                    <a:bodyPr/>
                    <a:lstStyle/>
                    <a:p>
                      <a:pPr indent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Профиль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2012-2013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2013-2014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2014-2015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52963">
                <a:tc>
                  <a:txBody>
                    <a:bodyPr/>
                    <a:lstStyle/>
                    <a:p>
                      <a:pPr indent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Гуманитарный 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78%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83%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80%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indent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Экономико-математический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64%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57%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65%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75730">
                <a:tc>
                  <a:txBody>
                    <a:bodyPr/>
                    <a:lstStyle/>
                    <a:p>
                      <a:pPr indent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Химико-биологический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80%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60%</a:t>
                      </a:r>
                      <a:endParaRPr lang="ru-RU" sz="16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80565" algn="l"/>
                        </a:tabLs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60%</a:t>
                      </a:r>
                      <a:endParaRPr lang="ru-RU" sz="16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898</Words>
  <Application>Microsoft Office PowerPoint</Application>
  <PresentationFormat>Экран (4:3)</PresentationFormat>
  <Paragraphs>308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гарант</cp:lastModifiedBy>
  <cp:revision>71</cp:revision>
  <cp:lastPrinted>2015-12-08T06:04:40Z</cp:lastPrinted>
  <dcterms:modified xsi:type="dcterms:W3CDTF">2015-12-08T10:37:35Z</dcterms:modified>
</cp:coreProperties>
</file>